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82"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charset="0"/>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5" d="100"/>
          <a:sy n="75" d="100"/>
        </p:scale>
        <p:origin x="1236"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1FAD0806-153E-4EAF-88C9-585F4155C887}" type="datetimeFigureOut">
              <a:rPr lang="en-US"/>
              <a:pPr>
                <a:defRPr/>
              </a:pPr>
              <a:t>2/20/2015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C25DD902-F000-43A4-93BF-58CC68CD1BF9}" type="slidenum">
              <a:rPr lang="en-US"/>
              <a:pPr>
                <a:defRPr/>
              </a:pPr>
              <a:t>‹#›</a:t>
            </a:fld>
            <a:endParaRPr lang="en-US"/>
          </a:p>
        </p:txBody>
      </p:sp>
    </p:spTree>
    <p:extLst>
      <p:ext uri="{BB962C8B-B14F-4D97-AF65-F5344CB8AC3E}">
        <p14:creationId xmlns:p14="http://schemas.microsoft.com/office/powerpoint/2010/main" val="3843208275"/>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n-ea"/>
        <a:cs typeface="+mn-cs"/>
      </a:defRPr>
    </a:lvl1pPr>
    <a:lvl2pPr marL="457200" algn="l" defTabSz="457200" rtl="0" eaLnBrk="0" fontAlgn="base" hangingPunct="0">
      <a:spcBef>
        <a:spcPct val="30000"/>
      </a:spcBef>
      <a:spcAft>
        <a:spcPct val="0"/>
      </a:spcAft>
      <a:defRPr sz="1200" kern="1200">
        <a:solidFill>
          <a:schemeClr val="tx1"/>
        </a:solidFill>
        <a:latin typeface="+mn-lt"/>
        <a:ea typeface="+mn-ea"/>
        <a:cs typeface="+mn-cs"/>
      </a:defRPr>
    </a:lvl2pPr>
    <a:lvl3pPr marL="914400" algn="l" defTabSz="457200" rtl="0" eaLnBrk="0" fontAlgn="base" hangingPunct="0">
      <a:spcBef>
        <a:spcPct val="30000"/>
      </a:spcBef>
      <a:spcAft>
        <a:spcPct val="0"/>
      </a:spcAft>
      <a:defRPr sz="1200" kern="1200">
        <a:solidFill>
          <a:schemeClr val="tx1"/>
        </a:solidFill>
        <a:latin typeface="+mn-lt"/>
        <a:ea typeface="+mn-ea"/>
        <a:cs typeface="+mn-cs"/>
      </a:defRPr>
    </a:lvl3pPr>
    <a:lvl4pPr marL="1371600" algn="l" defTabSz="457200" rtl="0" eaLnBrk="0" fontAlgn="base" hangingPunct="0">
      <a:spcBef>
        <a:spcPct val="30000"/>
      </a:spcBef>
      <a:spcAft>
        <a:spcPct val="0"/>
      </a:spcAft>
      <a:defRPr sz="1200" kern="1200">
        <a:solidFill>
          <a:schemeClr val="tx1"/>
        </a:solidFill>
        <a:latin typeface="+mn-lt"/>
        <a:ea typeface="+mn-ea"/>
        <a:cs typeface="+mn-cs"/>
      </a:defRPr>
    </a:lvl4pPr>
    <a:lvl5pPr marL="1828800" algn="l" defTabSz="457200" rtl="0" eaLnBrk="0" fontAlgn="base" hangingPunct="0">
      <a:spcBef>
        <a:spcPct val="30000"/>
      </a:spcBef>
      <a:spcAft>
        <a:spcPct val="0"/>
      </a:spcAft>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Dam would harness the Colorado river to provide electricity and a safe, reliable water supply to a vast area that included parts of seven states</a:t>
            </a:r>
          </a:p>
        </p:txBody>
      </p:sp>
      <p:sp>
        <p:nvSpPr>
          <p:cNvPr id="2867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362419E-3B4A-4581-9DC6-1622E36B0BAF}" type="slidenum">
              <a:rPr lang="en-US" smtClean="0"/>
              <a:pPr fontAlgn="base">
                <a:spcBef>
                  <a:spcPct val="0"/>
                </a:spcBef>
                <a:spcAft>
                  <a:spcPct val="0"/>
                </a:spcAft>
                <a:defRPr/>
              </a:pPr>
              <a:t>6</a:t>
            </a:fld>
            <a:endParaRPr lang="en-US" smtClean="0"/>
          </a:p>
        </p:txBody>
      </p:sp>
    </p:spTree>
    <p:extLst>
      <p:ext uri="{BB962C8B-B14F-4D97-AF65-F5344CB8AC3E}">
        <p14:creationId xmlns:p14="http://schemas.microsoft.com/office/powerpoint/2010/main" val="2478156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Hoover pushed for a program of loans that would create and strengthen farm cooperatives</a:t>
            </a:r>
          </a:p>
          <a:p>
            <a:pPr eaLnBrk="1" hangingPunct="1">
              <a:spcBef>
                <a:spcPct val="0"/>
              </a:spcBef>
            </a:pPr>
            <a:r>
              <a:rPr lang="en-US" smtClean="0"/>
              <a:t>People would work together for a common goal (in this case, farmers)</a:t>
            </a:r>
          </a:p>
        </p:txBody>
      </p:sp>
      <p:sp>
        <p:nvSpPr>
          <p:cNvPr id="2970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7821952-D2D6-420D-844D-D598EF696870}" type="slidenum">
              <a:rPr lang="en-US" smtClean="0"/>
              <a:pPr fontAlgn="base">
                <a:spcBef>
                  <a:spcPct val="0"/>
                </a:spcBef>
                <a:spcAft>
                  <a:spcPct val="0"/>
                </a:spcAft>
                <a:defRPr/>
              </a:pPr>
              <a:t>7</a:t>
            </a:fld>
            <a:endParaRPr lang="en-US" smtClean="0"/>
          </a:p>
        </p:txBody>
      </p:sp>
    </p:spTree>
    <p:extLst>
      <p:ext uri="{BB962C8B-B14F-4D97-AF65-F5344CB8AC3E}">
        <p14:creationId xmlns:p14="http://schemas.microsoft.com/office/powerpoint/2010/main" val="17246432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p:spPr>
      </p:sp>
      <p:sp>
        <p:nvSpPr>
          <p:cNvPr id="30723"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dirty="0" smtClean="0"/>
              <a:t>But in the face of economic disaster, people weren’t concerned about others.  They were concerned only for themselves.  Businesses cut wages and jobs.  State and local governments stopped their building programs, leaving more people out of work.  Economy only got worse.  As a result, Hoover had to break his beliefs sometimes.  </a:t>
            </a:r>
          </a:p>
        </p:txBody>
      </p:sp>
      <p:sp>
        <p:nvSpPr>
          <p:cNvPr id="3072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664E314-64F9-42B6-8E6C-82C9FAEDB164}" type="slidenum">
              <a:rPr lang="en-US" smtClean="0"/>
              <a:pPr fontAlgn="base">
                <a:spcBef>
                  <a:spcPct val="0"/>
                </a:spcBef>
                <a:spcAft>
                  <a:spcPct val="0"/>
                </a:spcAft>
                <a:defRPr/>
              </a:pPr>
              <a:t>8</a:t>
            </a:fld>
            <a:endParaRPr lang="en-US" smtClean="0"/>
          </a:p>
        </p:txBody>
      </p:sp>
    </p:spTree>
    <p:extLst>
      <p:ext uri="{BB962C8B-B14F-4D97-AF65-F5344CB8AC3E}">
        <p14:creationId xmlns:p14="http://schemas.microsoft.com/office/powerpoint/2010/main" val="36864427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American’s couldn’t sell goods overseas either</a:t>
            </a:r>
          </a:p>
          <a:p>
            <a:pPr eaLnBrk="1" hangingPunct="1">
              <a:spcBef>
                <a:spcPct val="0"/>
              </a:spcBef>
            </a:pPr>
            <a:r>
              <a:rPr lang="en-US" smtClean="0"/>
              <a:t>By 1934 global trade was down ¾ since 1929</a:t>
            </a:r>
          </a:p>
        </p:txBody>
      </p:sp>
      <p:sp>
        <p:nvSpPr>
          <p:cNvPr id="317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0390772-BB4F-4C3F-AC47-5B53C791DC55}" type="slidenum">
              <a:rPr lang="en-US" smtClean="0"/>
              <a:pPr fontAlgn="base">
                <a:spcBef>
                  <a:spcPct val="0"/>
                </a:spcBef>
                <a:spcAft>
                  <a:spcPct val="0"/>
                </a:spcAft>
                <a:defRPr/>
              </a:pPr>
              <a:t>9</a:t>
            </a:fld>
            <a:endParaRPr lang="en-US" smtClean="0"/>
          </a:p>
        </p:txBody>
      </p:sp>
    </p:spTree>
    <p:extLst>
      <p:ext uri="{BB962C8B-B14F-4D97-AF65-F5344CB8AC3E}">
        <p14:creationId xmlns:p14="http://schemas.microsoft.com/office/powerpoint/2010/main" val="25903905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p:spPr>
      </p:sp>
      <p:sp>
        <p:nvSpPr>
          <p:cNvPr id="32771"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Early on he claimed that the basic economic foundation of the nation was sound.  He said, “I am convinced that we have passed the worst.”  When the worst had not happened yet.</a:t>
            </a:r>
          </a:p>
          <a:p>
            <a:pPr eaLnBrk="1" hangingPunct="1">
              <a:spcBef>
                <a:spcPct val="0"/>
              </a:spcBef>
            </a:pPr>
            <a:r>
              <a:rPr lang="en-US" smtClean="0"/>
              <a:t>He also overestimated the attempts that the government had made in dealing with the Depression – “Industry and business have recognized their social obligaction.”  “Never before in a great depression has there been so systematic a protection against distress.”</a:t>
            </a:r>
          </a:p>
        </p:txBody>
      </p:sp>
      <p:sp>
        <p:nvSpPr>
          <p:cNvPr id="32772"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36CDB74-2AF0-4A6D-B5A2-653F38EDEDC3}" type="slidenum">
              <a:rPr lang="en-US" smtClean="0"/>
              <a:pPr fontAlgn="base">
                <a:spcBef>
                  <a:spcPct val="0"/>
                </a:spcBef>
                <a:spcAft>
                  <a:spcPct val="0"/>
                </a:spcAft>
                <a:defRPr/>
              </a:pPr>
              <a:t>12</a:t>
            </a:fld>
            <a:endParaRPr lang="en-US" smtClean="0"/>
          </a:p>
        </p:txBody>
      </p:sp>
    </p:spTree>
    <p:extLst>
      <p:ext uri="{BB962C8B-B14F-4D97-AF65-F5344CB8AC3E}">
        <p14:creationId xmlns:p14="http://schemas.microsoft.com/office/powerpoint/2010/main" val="11925452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Photos of armed soldiers fighting unarmed, unemployed veterans enraged many people</a:t>
            </a:r>
          </a:p>
          <a:p>
            <a:pPr eaLnBrk="1" hangingPunct="1">
              <a:spcBef>
                <a:spcPct val="0"/>
              </a:spcBef>
            </a:pPr>
            <a:endParaRPr lang="en-US" smtClean="0"/>
          </a:p>
        </p:txBody>
      </p:sp>
      <p:sp>
        <p:nvSpPr>
          <p:cNvPr id="33796"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1B2420D-96BD-4714-A1F9-A2EA2A79DAEE}" type="slidenum">
              <a:rPr lang="en-US" smtClean="0"/>
              <a:pPr fontAlgn="base">
                <a:spcBef>
                  <a:spcPct val="0"/>
                </a:spcBef>
                <a:spcAft>
                  <a:spcPct val="0"/>
                </a:spcAft>
                <a:defRPr/>
              </a:pPr>
              <a:t>15</a:t>
            </a:fld>
            <a:endParaRPr lang="en-US" smtClean="0"/>
          </a:p>
        </p:txBody>
      </p:sp>
    </p:spTree>
    <p:extLst>
      <p:ext uri="{BB962C8B-B14F-4D97-AF65-F5344CB8AC3E}">
        <p14:creationId xmlns:p14="http://schemas.microsoft.com/office/powerpoint/2010/main" val="13949012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Title 28"/>
          <p:cNvSpPr>
            <a:spLocks noGrp="1"/>
          </p:cNvSpPr>
          <p:nvPr>
            <p:ph type="ctrTitle"/>
          </p:nvPr>
        </p:nvSpPr>
        <p:spPr>
          <a:xfrm>
            <a:off x="381000" y="4853411"/>
            <a:ext cx="8458200" cy="1222375"/>
          </a:xfrm>
        </p:spPr>
        <p:txBody>
          <a:bodyPr anchor="t"/>
          <a:lstStyle/>
          <a:p>
            <a:r>
              <a:rPr lang="en-US" smtClean="0"/>
              <a:t>Click to edit Master title style</a:t>
            </a:r>
            <a:endParaRPr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5" name="Date Placeholder 15"/>
          <p:cNvSpPr>
            <a:spLocks noGrp="1"/>
          </p:cNvSpPr>
          <p:nvPr>
            <p:ph type="dt" sz="half" idx="10"/>
          </p:nvPr>
        </p:nvSpPr>
        <p:spPr/>
        <p:txBody>
          <a:bodyPr/>
          <a:lstStyle>
            <a:lvl1pPr>
              <a:defRPr/>
            </a:lvl1pPr>
          </a:lstStyle>
          <a:p>
            <a:pPr>
              <a:defRPr/>
            </a:pPr>
            <a:fld id="{B47F8A07-618D-42E8-B0F1-813F05490D91}" type="datetimeFigureOut">
              <a:rPr lang="en-US"/>
              <a:pPr>
                <a:defRPr/>
              </a:pPr>
              <a:t>2/20/2015</a:t>
            </a:fld>
            <a:endParaRPr lang="en-US"/>
          </a:p>
        </p:txBody>
      </p:sp>
      <p:sp>
        <p:nvSpPr>
          <p:cNvPr id="6" name="Footer Placeholder 1"/>
          <p:cNvSpPr>
            <a:spLocks noGrp="1"/>
          </p:cNvSpPr>
          <p:nvPr>
            <p:ph type="ftr" sz="quarter" idx="11"/>
          </p:nvPr>
        </p:nvSpPr>
        <p:spPr/>
        <p:txBody>
          <a:bodyPr/>
          <a:lstStyle>
            <a:lvl1pPr>
              <a:defRPr/>
            </a:lvl1pPr>
          </a:lstStyle>
          <a:p>
            <a:pPr>
              <a:defRPr/>
            </a:pPr>
            <a:endParaRPr lang="en-US"/>
          </a:p>
        </p:txBody>
      </p:sp>
      <p:sp>
        <p:nvSpPr>
          <p:cNvPr id="7" name="Slide Number Placeholder 14"/>
          <p:cNvSpPr>
            <a:spLocks noGrp="1"/>
          </p:cNvSpPr>
          <p:nvPr>
            <p:ph type="sldNum" sz="quarter" idx="12"/>
          </p:nvPr>
        </p:nvSpPr>
        <p:spPr>
          <a:xfrm>
            <a:off x="8229600" y="6473825"/>
            <a:ext cx="758825" cy="247650"/>
          </a:xfrm>
        </p:spPr>
        <p:txBody>
          <a:bodyPr/>
          <a:lstStyle>
            <a:lvl1pPr>
              <a:defRPr/>
            </a:lvl1pPr>
          </a:lstStyle>
          <a:p>
            <a:pPr>
              <a:defRPr/>
            </a:pPr>
            <a:fld id="{B2DBC716-48E7-47DC-9127-A1099554CB74}"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10"/>
          <p:cNvSpPr>
            <a:spLocks noGrp="1"/>
          </p:cNvSpPr>
          <p:nvPr>
            <p:ph type="dt" sz="half" idx="10"/>
          </p:nvPr>
        </p:nvSpPr>
        <p:spPr/>
        <p:txBody>
          <a:bodyPr/>
          <a:lstStyle>
            <a:lvl1pPr>
              <a:defRPr/>
            </a:lvl1pPr>
          </a:lstStyle>
          <a:p>
            <a:pPr>
              <a:defRPr/>
            </a:pPr>
            <a:fld id="{690D4625-2A85-4A09-B0B6-E70E937B575A}" type="datetimeFigureOut">
              <a:rPr lang="en-US"/>
              <a:pPr>
                <a:defRPr/>
              </a:pPr>
              <a:t>2/20/2015</a:t>
            </a:fld>
            <a:endParaRPr lang="en-US"/>
          </a:p>
        </p:txBody>
      </p:sp>
      <p:sp>
        <p:nvSpPr>
          <p:cNvPr id="5" name="Footer Placeholder 27"/>
          <p:cNvSpPr>
            <a:spLocks noGrp="1"/>
          </p:cNvSpPr>
          <p:nvPr>
            <p:ph type="ftr" sz="quarter" idx="11"/>
          </p:nvPr>
        </p:nvSpPr>
        <p:spPr/>
        <p:txBody>
          <a:bodyPr/>
          <a:lstStyle>
            <a:lvl1pPr>
              <a:defRPr/>
            </a:lvl1pPr>
          </a:lstStyle>
          <a:p>
            <a:pPr>
              <a:defRPr/>
            </a:pPr>
            <a:endParaRPr lang="en-US"/>
          </a:p>
        </p:txBody>
      </p:sp>
      <p:sp>
        <p:nvSpPr>
          <p:cNvPr id="6" name="Slide Number Placeholder 4"/>
          <p:cNvSpPr>
            <a:spLocks noGrp="1"/>
          </p:cNvSpPr>
          <p:nvPr>
            <p:ph type="sldNum" sz="quarter" idx="12"/>
          </p:nvPr>
        </p:nvSpPr>
        <p:spPr/>
        <p:txBody>
          <a:bodyPr/>
          <a:lstStyle>
            <a:lvl1pPr>
              <a:defRPr/>
            </a:lvl1pPr>
          </a:lstStyle>
          <a:p>
            <a:pPr>
              <a:defRPr/>
            </a:pPr>
            <a:fld id="{D9382124-95E5-4946-BC03-02AD9857A11F}"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fld id="{DC4215CE-1C1C-4B11-979C-DFC971DC80BE}" type="datetimeFigureOut">
              <a:rPr lang="en-US"/>
              <a:pPr>
                <a:defRPr/>
              </a:pPr>
              <a:t>2/20/2015</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A742B560-318F-4AD8-9B52-26F1F0EBCABF}"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lang="en-US" smtClean="0"/>
              <a:t>Click to edit Master title style</a:t>
            </a:r>
            <a:endParaRPr lang="en-US"/>
          </a:p>
        </p:txBody>
      </p:sp>
      <p:sp>
        <p:nvSpPr>
          <p:cNvPr id="27" name="Content Placeholder 26"/>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4"/>
          <p:cNvSpPr>
            <a:spLocks noGrp="1"/>
          </p:cNvSpPr>
          <p:nvPr>
            <p:ph type="dt" sz="half" idx="10"/>
          </p:nvPr>
        </p:nvSpPr>
        <p:spPr/>
        <p:txBody>
          <a:bodyPr/>
          <a:lstStyle>
            <a:lvl1pPr>
              <a:defRPr/>
            </a:lvl1pPr>
          </a:lstStyle>
          <a:p>
            <a:pPr>
              <a:defRPr/>
            </a:pPr>
            <a:fld id="{D30648E5-F553-4B6A-861C-26F5FA7A99D0}" type="datetimeFigureOut">
              <a:rPr lang="en-US"/>
              <a:pPr>
                <a:defRPr/>
              </a:pPr>
              <a:t>2/20/2015</a:t>
            </a:fld>
            <a:endParaRPr lang="en-US"/>
          </a:p>
        </p:txBody>
      </p:sp>
      <p:sp>
        <p:nvSpPr>
          <p:cNvPr id="5" name="Footer Placeholder 18"/>
          <p:cNvSpPr>
            <a:spLocks noGrp="1"/>
          </p:cNvSpPr>
          <p:nvPr>
            <p:ph type="ftr" sz="quarter" idx="11"/>
          </p:nvPr>
        </p:nvSpPr>
        <p:spPr>
          <a:xfrm>
            <a:off x="3581400" y="76200"/>
            <a:ext cx="2895600" cy="288925"/>
          </a:xfrm>
        </p:spPr>
        <p:txBody>
          <a:bodyPr/>
          <a:lstStyle>
            <a:lvl1pPr>
              <a:defRPr/>
            </a:lvl1pPr>
          </a:lstStyle>
          <a:p>
            <a:pPr>
              <a:defRPr/>
            </a:pPr>
            <a:endParaRPr lang="en-US"/>
          </a:p>
        </p:txBody>
      </p:sp>
      <p:sp>
        <p:nvSpPr>
          <p:cNvPr id="6" name="Slide Number Placeholder 15"/>
          <p:cNvSpPr>
            <a:spLocks noGrp="1"/>
          </p:cNvSpPr>
          <p:nvPr>
            <p:ph type="sldNum" sz="quarter" idx="12"/>
          </p:nvPr>
        </p:nvSpPr>
        <p:spPr>
          <a:xfrm>
            <a:off x="8229600" y="6473825"/>
            <a:ext cx="758825" cy="247650"/>
          </a:xfrm>
        </p:spPr>
        <p:txBody>
          <a:bodyPr/>
          <a:lstStyle>
            <a:lvl1pPr>
              <a:defRPr/>
            </a:lvl1pPr>
          </a:lstStyle>
          <a:p>
            <a:pPr>
              <a:defRPr/>
            </a:pPr>
            <a:fld id="{986C5B26-9965-4FFE-81FF-9E2386DE969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4" name="Straight Connector 3"/>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lang="en-US" smtClean="0"/>
              <a:t>Click to edit Master title style</a:t>
            </a:r>
            <a:endParaRPr lang="en-US"/>
          </a:p>
        </p:txBody>
      </p:sp>
      <p:sp>
        <p:nvSpPr>
          <p:cNvPr id="5" name="Date Placeholder 18"/>
          <p:cNvSpPr>
            <a:spLocks noGrp="1"/>
          </p:cNvSpPr>
          <p:nvPr>
            <p:ph type="dt" sz="half" idx="10"/>
          </p:nvPr>
        </p:nvSpPr>
        <p:spPr/>
        <p:txBody>
          <a:bodyPr/>
          <a:lstStyle>
            <a:lvl1pPr>
              <a:defRPr/>
            </a:lvl1pPr>
          </a:lstStyle>
          <a:p>
            <a:pPr>
              <a:defRPr/>
            </a:pPr>
            <a:fld id="{D3EAA854-89A7-437E-AA2A-6D39E090676A}" type="datetimeFigureOut">
              <a:rPr lang="en-US"/>
              <a:pPr>
                <a:defRPr/>
              </a:pPr>
              <a:t>2/20/2015</a:t>
            </a:fld>
            <a:endParaRPr lang="en-US"/>
          </a:p>
        </p:txBody>
      </p:sp>
      <p:sp>
        <p:nvSpPr>
          <p:cNvPr id="7" name="Footer Placeholder 10"/>
          <p:cNvSpPr>
            <a:spLocks noGrp="1"/>
          </p:cNvSpPr>
          <p:nvPr>
            <p:ph type="ftr" sz="quarter" idx="11"/>
          </p:nvPr>
        </p:nvSpPr>
        <p:spPr/>
        <p:txBody>
          <a:bodyPr/>
          <a:lstStyle>
            <a:lvl1pPr>
              <a:defRPr/>
            </a:lvl1pPr>
          </a:lstStyle>
          <a:p>
            <a:pPr>
              <a:defRPr/>
            </a:pPr>
            <a:endParaRPr lang="en-US"/>
          </a:p>
        </p:txBody>
      </p:sp>
      <p:sp>
        <p:nvSpPr>
          <p:cNvPr id="9" name="Slide Number Placeholder 15"/>
          <p:cNvSpPr>
            <a:spLocks noGrp="1"/>
          </p:cNvSpPr>
          <p:nvPr>
            <p:ph type="sldNum" sz="quarter" idx="12"/>
          </p:nvPr>
        </p:nvSpPr>
        <p:spPr/>
        <p:txBody>
          <a:bodyPr/>
          <a:lstStyle>
            <a:lvl1pPr>
              <a:defRPr/>
            </a:lvl1pPr>
          </a:lstStyle>
          <a:p>
            <a:pPr>
              <a:defRPr/>
            </a:pPr>
            <a:fld id="{40DF189E-2A5B-46F8-91A2-B3C4A0B87108}"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10"/>
          <p:cNvSpPr>
            <a:spLocks noGrp="1"/>
          </p:cNvSpPr>
          <p:nvPr>
            <p:ph type="dt" sz="half" idx="10"/>
          </p:nvPr>
        </p:nvSpPr>
        <p:spPr/>
        <p:txBody>
          <a:bodyPr/>
          <a:lstStyle>
            <a:lvl1pPr>
              <a:defRPr/>
            </a:lvl1pPr>
          </a:lstStyle>
          <a:p>
            <a:pPr>
              <a:defRPr/>
            </a:pPr>
            <a:fld id="{A67CF076-FEE1-4218-9C13-66A8C9B02419}" type="datetimeFigureOut">
              <a:rPr lang="en-US"/>
              <a:pPr>
                <a:defRPr/>
              </a:pPr>
              <a:t>2/20/2015</a:t>
            </a:fld>
            <a:endParaRPr lang="en-US"/>
          </a:p>
        </p:txBody>
      </p:sp>
      <p:sp>
        <p:nvSpPr>
          <p:cNvPr id="6" name="Footer Placeholder 27"/>
          <p:cNvSpPr>
            <a:spLocks noGrp="1"/>
          </p:cNvSpPr>
          <p:nvPr>
            <p:ph type="ftr" sz="quarter" idx="11"/>
          </p:nvPr>
        </p:nvSpPr>
        <p:spPr/>
        <p:txBody>
          <a:bodyPr/>
          <a:lstStyle>
            <a:lvl1pPr>
              <a:defRPr/>
            </a:lvl1pPr>
          </a:lstStyle>
          <a:p>
            <a:pPr>
              <a:defRPr/>
            </a:pPr>
            <a:endParaRPr lang="en-US"/>
          </a:p>
        </p:txBody>
      </p:sp>
      <p:sp>
        <p:nvSpPr>
          <p:cNvPr id="7" name="Slide Number Placeholder 4"/>
          <p:cNvSpPr>
            <a:spLocks noGrp="1"/>
          </p:cNvSpPr>
          <p:nvPr>
            <p:ph type="sldNum" sz="quarter" idx="12"/>
          </p:nvPr>
        </p:nvSpPr>
        <p:spPr/>
        <p:txBody>
          <a:bodyPr/>
          <a:lstStyle>
            <a:lvl1pPr>
              <a:defRPr/>
            </a:lvl1pPr>
          </a:lstStyle>
          <a:p>
            <a:pPr>
              <a:defRPr/>
            </a:pPr>
            <a:fld id="{A5FD5220-C319-448E-B1A8-4C84D1B184DC}"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Title 28"/>
          <p:cNvSpPr>
            <a:spLocks noGrp="1"/>
          </p:cNvSpPr>
          <p:nvPr>
            <p:ph type="title"/>
          </p:nvPr>
        </p:nvSpPr>
        <p:spPr>
          <a:xfrm>
            <a:off x="304800" y="5410200"/>
            <a:ext cx="8610600" cy="882650"/>
          </a:xfrm>
        </p:spPr>
        <p:txBody>
          <a:bodyPr/>
          <a:lstStyle>
            <a:lvl1pPr>
              <a:defRPr/>
            </a:lvl1pPr>
          </a:lstStyle>
          <a:p>
            <a:r>
              <a:rPr lang="en-US" smtClean="0"/>
              <a:t>Click to edit Master title style</a:t>
            </a:r>
            <a:endParaRPr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Date Placeholder 9"/>
          <p:cNvSpPr>
            <a:spLocks noGrp="1"/>
          </p:cNvSpPr>
          <p:nvPr>
            <p:ph type="dt" sz="half" idx="10"/>
          </p:nvPr>
        </p:nvSpPr>
        <p:spPr/>
        <p:txBody>
          <a:bodyPr/>
          <a:lstStyle>
            <a:lvl1pPr>
              <a:defRPr/>
            </a:lvl1pPr>
          </a:lstStyle>
          <a:p>
            <a:pPr>
              <a:defRPr/>
            </a:pPr>
            <a:fld id="{12E30440-87D0-43B4-B080-CA3191793A7A}" type="datetimeFigureOut">
              <a:rPr lang="en-US"/>
              <a:pPr>
                <a:defRPr/>
              </a:pPr>
              <a:t>2/20/2015</a:t>
            </a:fld>
            <a:endParaRPr lang="en-US"/>
          </a:p>
        </p:txBody>
      </p:sp>
      <p:sp>
        <p:nvSpPr>
          <p:cNvPr id="9" name="Footer Placeholder 5"/>
          <p:cNvSpPr>
            <a:spLocks noGrp="1"/>
          </p:cNvSpPr>
          <p:nvPr>
            <p:ph type="ftr" sz="quarter" idx="11"/>
          </p:nvPr>
        </p:nvSpPr>
        <p:spPr/>
        <p:txBody>
          <a:bodyPr/>
          <a:lstStyle>
            <a:lvl1pPr>
              <a:defRPr/>
            </a:lvl1pPr>
          </a:lstStyle>
          <a:p>
            <a:pPr>
              <a:defRPr/>
            </a:pPr>
            <a:endParaRPr lang="en-US"/>
          </a:p>
        </p:txBody>
      </p:sp>
      <p:sp>
        <p:nvSpPr>
          <p:cNvPr id="10" name="Slide Number Placeholder 6"/>
          <p:cNvSpPr>
            <a:spLocks noGrp="1"/>
          </p:cNvSpPr>
          <p:nvPr>
            <p:ph type="sldNum" sz="quarter" idx="12"/>
          </p:nvPr>
        </p:nvSpPr>
        <p:spPr>
          <a:xfrm>
            <a:off x="8229600" y="6477000"/>
            <a:ext cx="762000" cy="247650"/>
          </a:xfrm>
        </p:spPr>
        <p:txBody>
          <a:bodyPr/>
          <a:lstStyle>
            <a:lvl1pPr>
              <a:defRPr/>
            </a:lvl1pPr>
          </a:lstStyle>
          <a:p>
            <a:pPr>
              <a:defRPr/>
            </a:pPr>
            <a:fld id="{21D5B942-C761-4403-894C-11A0128FF854}"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lang="en-US" smtClean="0"/>
              <a:t>Click to edit Master title style</a:t>
            </a:r>
            <a:endParaRPr lang="en-US"/>
          </a:p>
        </p:txBody>
      </p:sp>
      <p:sp>
        <p:nvSpPr>
          <p:cNvPr id="3" name="Date Placeholder 10"/>
          <p:cNvSpPr>
            <a:spLocks noGrp="1"/>
          </p:cNvSpPr>
          <p:nvPr>
            <p:ph type="dt" sz="half" idx="10"/>
          </p:nvPr>
        </p:nvSpPr>
        <p:spPr/>
        <p:txBody>
          <a:bodyPr/>
          <a:lstStyle>
            <a:lvl1pPr>
              <a:defRPr/>
            </a:lvl1pPr>
          </a:lstStyle>
          <a:p>
            <a:pPr>
              <a:defRPr/>
            </a:pPr>
            <a:fld id="{DC373C0A-AF1C-41D5-92DF-6A5774FF0FA8}" type="datetimeFigureOut">
              <a:rPr lang="en-US"/>
              <a:pPr>
                <a:defRPr/>
              </a:pPr>
              <a:t>2/20/2015</a:t>
            </a:fld>
            <a:endParaRPr lang="en-US"/>
          </a:p>
        </p:txBody>
      </p:sp>
      <p:sp>
        <p:nvSpPr>
          <p:cNvPr id="4" name="Footer Placeholder 27"/>
          <p:cNvSpPr>
            <a:spLocks noGrp="1"/>
          </p:cNvSpPr>
          <p:nvPr>
            <p:ph type="ftr" sz="quarter" idx="11"/>
          </p:nvPr>
        </p:nvSpPr>
        <p:spPr/>
        <p:txBody>
          <a:bodyPr/>
          <a:lstStyle>
            <a:lvl1pPr>
              <a:defRPr/>
            </a:lvl1pPr>
          </a:lstStyle>
          <a:p>
            <a:pPr>
              <a:defRPr/>
            </a:pPr>
            <a:endParaRPr lang="en-US"/>
          </a:p>
        </p:txBody>
      </p:sp>
      <p:sp>
        <p:nvSpPr>
          <p:cNvPr id="5" name="Slide Number Placeholder 4"/>
          <p:cNvSpPr>
            <a:spLocks noGrp="1"/>
          </p:cNvSpPr>
          <p:nvPr>
            <p:ph type="sldNum" sz="quarter" idx="12"/>
          </p:nvPr>
        </p:nvSpPr>
        <p:spPr/>
        <p:txBody>
          <a:bodyPr/>
          <a:lstStyle>
            <a:lvl1pPr>
              <a:defRPr/>
            </a:lvl1pPr>
          </a:lstStyle>
          <a:p>
            <a:pPr>
              <a:defRPr/>
            </a:pPr>
            <a:fld id="{45B3132C-F0A6-4507-9161-816A07CCE95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2"/>
          <p:cNvSpPr>
            <a:spLocks noGrp="1"/>
          </p:cNvSpPr>
          <p:nvPr>
            <p:ph type="dt" sz="half" idx="10"/>
          </p:nvPr>
        </p:nvSpPr>
        <p:spPr/>
        <p:txBody>
          <a:bodyPr/>
          <a:lstStyle>
            <a:lvl1pPr>
              <a:defRPr/>
            </a:lvl1pPr>
          </a:lstStyle>
          <a:p>
            <a:pPr>
              <a:defRPr/>
            </a:pPr>
            <a:fld id="{8B6876CD-F85E-48C3-A159-DA8D8F391C9D}" type="datetimeFigureOut">
              <a:rPr lang="en-US"/>
              <a:pPr>
                <a:defRPr/>
              </a:pPr>
              <a:t>2/20/2015</a:t>
            </a:fld>
            <a:endParaRPr lang="en-US"/>
          </a:p>
        </p:txBody>
      </p:sp>
      <p:sp>
        <p:nvSpPr>
          <p:cNvPr id="3" name="Footer Placeholder 23"/>
          <p:cNvSpPr>
            <a:spLocks noGrp="1"/>
          </p:cNvSpPr>
          <p:nvPr>
            <p:ph type="ftr" sz="quarter" idx="11"/>
          </p:nvPr>
        </p:nvSpPr>
        <p:spPr/>
        <p:txBody>
          <a:bodyPr/>
          <a:lstStyle>
            <a:lvl1pPr>
              <a:defRPr/>
            </a:lvl1pPr>
          </a:lstStyle>
          <a:p>
            <a:pPr>
              <a:defRPr/>
            </a:pPr>
            <a:endParaRPr lang="en-US"/>
          </a:p>
        </p:txBody>
      </p:sp>
      <p:sp>
        <p:nvSpPr>
          <p:cNvPr id="4" name="Slide Number Placeholder 6"/>
          <p:cNvSpPr>
            <a:spLocks noGrp="1"/>
          </p:cNvSpPr>
          <p:nvPr>
            <p:ph type="sldNum" sz="quarter" idx="12"/>
          </p:nvPr>
        </p:nvSpPr>
        <p:spPr/>
        <p:txBody>
          <a:bodyPr/>
          <a:lstStyle>
            <a:lvl1pPr>
              <a:defRPr/>
            </a:lvl1pPr>
          </a:lstStyle>
          <a:p>
            <a:pPr>
              <a:defRPr/>
            </a:pPr>
            <a:fld id="{ED2BF027-0CA7-41A4-9F72-A57DFDD2DEBF}"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5" name="Straight Connector 4"/>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Title 11"/>
          <p:cNvSpPr>
            <a:spLocks noGrp="1"/>
          </p:cNvSpPr>
          <p:nvPr>
            <p:ph type="title"/>
          </p:nvPr>
        </p:nvSpPr>
        <p:spPr>
          <a:xfrm>
            <a:off x="457200" y="5486400"/>
            <a:ext cx="8458200" cy="520700"/>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Date Placeholder 24"/>
          <p:cNvSpPr>
            <a:spLocks noGrp="1"/>
          </p:cNvSpPr>
          <p:nvPr>
            <p:ph type="dt" sz="half" idx="10"/>
          </p:nvPr>
        </p:nvSpPr>
        <p:spPr/>
        <p:txBody>
          <a:bodyPr/>
          <a:lstStyle>
            <a:lvl1pPr>
              <a:defRPr/>
            </a:lvl1pPr>
          </a:lstStyle>
          <a:p>
            <a:pPr>
              <a:defRPr/>
            </a:pPr>
            <a:fld id="{19C883EB-2BFE-4BC3-8B6E-DBF0E710CC95}" type="datetimeFigureOut">
              <a:rPr lang="en-US"/>
              <a:pPr>
                <a:defRPr/>
              </a:pPr>
              <a:t>2/20/2015</a:t>
            </a:fld>
            <a:endParaRPr lang="en-US"/>
          </a:p>
        </p:txBody>
      </p:sp>
      <p:sp>
        <p:nvSpPr>
          <p:cNvPr id="7" name="Footer Placeholder 28"/>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E1F5CE97-D614-4651-9F0C-4C4DD7D6FC89}"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17" name="Title 16"/>
          <p:cNvSpPr>
            <a:spLocks noGrp="1"/>
          </p:cNvSpPr>
          <p:nvPr>
            <p:ph type="title"/>
          </p:nvPr>
        </p:nvSpPr>
        <p:spPr>
          <a:xfrm>
            <a:off x="381000" y="4993760"/>
            <a:ext cx="5867400" cy="522288"/>
          </a:xfrm>
        </p:spPr>
        <p:txBody>
          <a:bodyPr/>
          <a:lstStyle>
            <a:lvl1pPr algn="l">
              <a:buNone/>
              <a:defRPr sz="2000" b="1"/>
            </a:lvl1pPr>
          </a:lstStyle>
          <a:p>
            <a:r>
              <a:rPr lang="en-US" smtClean="0"/>
              <a:t>Click to edit Master title style</a:t>
            </a:r>
            <a:endParaRPr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6"/>
          <p:cNvSpPr>
            <a:spLocks noGrp="1"/>
          </p:cNvSpPr>
          <p:nvPr>
            <p:ph type="dt" sz="half" idx="10"/>
          </p:nvPr>
        </p:nvSpPr>
        <p:spPr/>
        <p:txBody>
          <a:bodyPr/>
          <a:lstStyle>
            <a:lvl1pPr>
              <a:defRPr/>
            </a:lvl1pPr>
          </a:lstStyle>
          <a:p>
            <a:pPr>
              <a:defRPr/>
            </a:pPr>
            <a:fld id="{EE6AE97A-CAF3-4056-826A-B082A64A2603}" type="datetimeFigureOut">
              <a:rPr lang="en-US"/>
              <a:pPr>
                <a:defRPr/>
              </a:pPr>
              <a:t>2/20/2015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30"/>
          <p:cNvSpPr>
            <a:spLocks noGrp="1"/>
          </p:cNvSpPr>
          <p:nvPr>
            <p:ph type="sldNum" sz="quarter" idx="12"/>
          </p:nvPr>
        </p:nvSpPr>
        <p:spPr/>
        <p:txBody>
          <a:bodyPr/>
          <a:lstStyle>
            <a:lvl1pPr>
              <a:defRPr/>
            </a:lvl1pPr>
          </a:lstStyle>
          <a:p>
            <a:pPr>
              <a:defRPr/>
            </a:pPr>
            <a:fld id="{AC5E36FE-843C-49D3-B8B7-5C1997C30C20}"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029" name="Text Placeholder 7"/>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fontAlgn="auto" latinLnBrk="0" hangingPunct="1">
              <a:spcBef>
                <a:spcPts val="0"/>
              </a:spcBef>
              <a:spcAft>
                <a:spcPts val="0"/>
              </a:spcAft>
              <a:defRPr kumimoji="0" sz="1200">
                <a:solidFill>
                  <a:schemeClr val="accent1">
                    <a:shade val="75000"/>
                  </a:schemeClr>
                </a:solidFill>
                <a:latin typeface="+mn-lt"/>
              </a:defRPr>
            </a:lvl1pPr>
          </a:lstStyle>
          <a:p>
            <a:pPr>
              <a:defRPr/>
            </a:pPr>
            <a:fld id="{0373ED22-C049-49D9-9D99-F08D1C821F1C}" type="datetimeFigureOut">
              <a:rPr lang="en-US"/>
              <a:pPr>
                <a:defRPr/>
              </a:pPr>
              <a:t>2/20/2015</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defRPr>
            </a:lvl1pPr>
          </a:lstStyle>
          <a:p>
            <a:pPr>
              <a:defRPr/>
            </a:pPr>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defRPr>
            </a:lvl1pPr>
          </a:lstStyle>
          <a:p>
            <a:pPr>
              <a:defRPr/>
            </a:pPr>
            <a:fld id="{5EF2563D-BB76-4A27-81C5-C7DF0980CF3C}" type="slidenum">
              <a:rPr lang="en-US"/>
              <a:pPr>
                <a:defRPr/>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lang="en-US" smtClean="0"/>
              <a:t>Click to edit Master title style</a:t>
            </a:r>
            <a:endParaRPr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Tree>
  </p:cSld>
  <p:clrMap bg1="lt1" tx1="dk1" bg2="lt2" tx2="dk2" accent1="accent1" accent2="accent2" accent3="accent3" accent4="accent4" accent5="accent5" accent6="accent6" hlink="hlink" folHlink="folHlink"/>
  <p:sldLayoutIdLst>
    <p:sldLayoutId id="2147483924" r:id="rId1"/>
    <p:sldLayoutId id="2147483925" r:id="rId2"/>
    <p:sldLayoutId id="2147483926" r:id="rId3"/>
    <p:sldLayoutId id="2147483921" r:id="rId4"/>
    <p:sldLayoutId id="2147483927" r:id="rId5"/>
    <p:sldLayoutId id="2147483922" r:id="rId6"/>
    <p:sldLayoutId id="2147483928" r:id="rId7"/>
    <p:sldLayoutId id="2147483929" r:id="rId8"/>
    <p:sldLayoutId id="2147483930" r:id="rId9"/>
    <p:sldLayoutId id="2147483923" r:id="rId10"/>
    <p:sldLayoutId id="2147483931"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itchFamily="34" charset="0"/>
        </a:defRPr>
      </a:lvl2pPr>
      <a:lvl3pPr algn="l" rtl="0" eaLnBrk="0" fontAlgn="base" hangingPunct="0">
        <a:spcBef>
          <a:spcPct val="0"/>
        </a:spcBef>
        <a:spcAft>
          <a:spcPct val="0"/>
        </a:spcAft>
        <a:defRPr sz="3600">
          <a:solidFill>
            <a:schemeClr val="tx2"/>
          </a:solidFill>
          <a:latin typeface="Franklin Gothic Medium" pitchFamily="34" charset="0"/>
        </a:defRPr>
      </a:lvl3pPr>
      <a:lvl4pPr algn="l" rtl="0" eaLnBrk="0" fontAlgn="base" hangingPunct="0">
        <a:spcBef>
          <a:spcPct val="0"/>
        </a:spcBef>
        <a:spcAft>
          <a:spcPct val="0"/>
        </a:spcAft>
        <a:defRPr sz="3600">
          <a:solidFill>
            <a:schemeClr val="tx2"/>
          </a:solidFill>
          <a:latin typeface="Franklin Gothic Medium" pitchFamily="34" charset="0"/>
        </a:defRPr>
      </a:lvl4pPr>
      <a:lvl5pPr algn="l" rtl="0" eaLnBrk="0" fontAlgn="base" hangingPunct="0">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9.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NUL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eaLnBrk="1" fontAlgn="auto" hangingPunct="1">
              <a:spcAft>
                <a:spcPts val="0"/>
              </a:spcAft>
              <a:defRPr/>
            </a:pPr>
            <a:r>
              <a:rPr lang="en-US" dirty="0" smtClean="0"/>
              <a:t>Hoover as President</a:t>
            </a:r>
            <a:endParaRPr lang="en-US" dirty="0"/>
          </a:p>
        </p:txBody>
      </p:sp>
      <p:sp>
        <p:nvSpPr>
          <p:cNvPr id="3" name="Subtitle 2"/>
          <p:cNvSpPr>
            <a:spLocks noGrp="1"/>
          </p:cNvSpPr>
          <p:nvPr>
            <p:ph type="subTitle" idx="1"/>
          </p:nvPr>
        </p:nvSpPr>
        <p:spPr/>
        <p:txBody>
          <a:bodyPr>
            <a:normAutofit/>
          </a:bodyPr>
          <a:lstStyle/>
          <a:p>
            <a:pPr eaLnBrk="1" fontAlgn="auto" hangingPunct="1">
              <a:spcAft>
                <a:spcPts val="0"/>
              </a:spcAft>
              <a:buFont typeface="Wingdings 2"/>
              <a:buNone/>
              <a:defRPr/>
            </a:pPr>
            <a:r>
              <a:rPr lang="en-US" sz="3200" dirty="0" smtClean="0"/>
              <a:t>The Great Depression</a:t>
            </a:r>
            <a:endParaRPr lang="en-US"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pPr eaLnBrk="1" fontAlgn="auto" hangingPunct="1">
              <a:spcAft>
                <a:spcPts val="0"/>
              </a:spcAft>
              <a:defRPr/>
            </a:pPr>
            <a:r>
              <a:rPr lang="en-US" dirty="0" smtClean="0"/>
              <a:t>Smoot-Hawley Tariff</a:t>
            </a:r>
            <a:endParaRPr lang="en-US" dirty="0"/>
          </a:p>
        </p:txBody>
      </p:sp>
      <p:pic>
        <p:nvPicPr>
          <p:cNvPr id="19459" name="Content Placeholder 6" descr="depression-l.jpg"/>
          <p:cNvPicPr>
            <a:picLocks noGrp="1" noChangeAspect="1"/>
          </p:cNvPicPr>
          <p:nvPr>
            <p:ph idx="1"/>
          </p:nvPr>
        </p:nvPicPr>
        <p:blipFill>
          <a:blip r:embed="rId2"/>
          <a:srcRect/>
          <a:stretch>
            <a:fillRect/>
          </a:stretch>
        </p:blipFill>
        <p:spPr>
          <a:xfrm>
            <a:off x="1281113" y="1554163"/>
            <a:ext cx="6734175" cy="4525962"/>
          </a:xfrm>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Smoot-Hawley Tariff</a:t>
            </a:r>
            <a:endParaRPr lang="en-US" dirty="0"/>
          </a:p>
        </p:txBody>
      </p:sp>
      <p:pic>
        <p:nvPicPr>
          <p:cNvPr id="6" name="Content Placeholder 5" descr="smoot.jpg"/>
          <p:cNvPicPr>
            <a:picLocks noGrp="1" noChangeAspect="1"/>
          </p:cNvPicPr>
          <p:nvPr>
            <p:ph idx="1"/>
          </p:nvPr>
        </p:nvPicPr>
        <p:blipFill>
          <a:blip r:embed="rId2"/>
          <a:stretch>
            <a:fillRect/>
          </a:stretch>
        </p:blipFill>
        <p:spPr>
          <a:xfrm>
            <a:off x="2514600" y="1447800"/>
            <a:ext cx="3894138" cy="4992688"/>
          </a:xfrm>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Hoover Under Attack</a:t>
            </a:r>
            <a:endParaRPr lang="en-US" dirty="0"/>
          </a:p>
        </p:txBody>
      </p:sp>
      <p:sp>
        <p:nvSpPr>
          <p:cNvPr id="3" name="Content Placeholder 2"/>
          <p:cNvSpPr>
            <a:spLocks noGrp="1"/>
          </p:cNvSpPr>
          <p:nvPr>
            <p:ph sz="half" idx="1"/>
          </p:nvPr>
        </p:nvSpPr>
        <p:spPr>
          <a:xfrm>
            <a:off x="381000" y="1600200"/>
            <a:ext cx="4343400" cy="4902200"/>
          </a:xfrm>
        </p:spPr>
        <p:txBody>
          <a:bodyPr>
            <a:normAutofit fontScale="92500"/>
          </a:bodyPr>
          <a:lstStyle/>
          <a:p>
            <a:pPr eaLnBrk="1" fontAlgn="auto" hangingPunct="1">
              <a:spcAft>
                <a:spcPts val="0"/>
              </a:spcAft>
              <a:buFont typeface="Wingdings 2"/>
              <a:buChar char=""/>
              <a:defRPr/>
            </a:pPr>
            <a:r>
              <a:rPr lang="en-US" dirty="0" smtClean="0"/>
              <a:t>Claimed the economy was better than it was</a:t>
            </a:r>
          </a:p>
          <a:p>
            <a:pPr eaLnBrk="1" fontAlgn="auto" hangingPunct="1">
              <a:spcAft>
                <a:spcPts val="0"/>
              </a:spcAft>
              <a:buFont typeface="Wingdings 2"/>
              <a:buChar char=""/>
              <a:defRPr/>
            </a:pPr>
            <a:r>
              <a:rPr lang="en-US" dirty="0" smtClean="0"/>
              <a:t>Overestimated efforts being made to deal with the Depression</a:t>
            </a:r>
          </a:p>
          <a:p>
            <a:pPr eaLnBrk="1" fontAlgn="auto" hangingPunct="1">
              <a:spcAft>
                <a:spcPts val="0"/>
              </a:spcAft>
              <a:buFont typeface="Wingdings 2"/>
              <a:buChar char=""/>
              <a:defRPr/>
            </a:pPr>
            <a:r>
              <a:rPr lang="en-US" dirty="0" smtClean="0"/>
              <a:t>As things got worse, people couldn’t understand why Hoover:</a:t>
            </a:r>
          </a:p>
          <a:p>
            <a:pPr lvl="1" eaLnBrk="1" fontAlgn="auto" hangingPunct="1">
              <a:spcAft>
                <a:spcPts val="0"/>
              </a:spcAft>
              <a:buFont typeface="Wingdings 2"/>
              <a:buChar char=""/>
              <a:defRPr/>
            </a:pPr>
            <a:r>
              <a:rPr lang="en-US" dirty="0" smtClean="0"/>
              <a:t>Didn’t offer them direct relief</a:t>
            </a:r>
          </a:p>
          <a:p>
            <a:pPr lvl="1" eaLnBrk="1" fontAlgn="auto" hangingPunct="1">
              <a:spcAft>
                <a:spcPts val="0"/>
              </a:spcAft>
              <a:buFont typeface="Wingdings 2"/>
              <a:buChar char=""/>
              <a:defRPr/>
            </a:pPr>
            <a:r>
              <a:rPr lang="en-US" dirty="0" smtClean="0"/>
              <a:t>Gave banks and businesses billions and zero to individuals</a:t>
            </a:r>
          </a:p>
        </p:txBody>
      </p:sp>
      <p:pic>
        <p:nvPicPr>
          <p:cNvPr id="5" name="Content Placeholder 4" descr="herbert_hoover1.jpg"/>
          <p:cNvPicPr>
            <a:picLocks noGrp="1" noChangeAspect="1"/>
          </p:cNvPicPr>
          <p:nvPr>
            <p:ph sz="half" idx="2"/>
          </p:nvPr>
        </p:nvPicPr>
        <p:blipFill>
          <a:blip r:embed="rId3"/>
          <a:stretch>
            <a:fillRect/>
          </a:stretch>
        </p:blipFill>
        <p:spPr>
          <a:xfrm>
            <a:off x="4856163" y="1600200"/>
            <a:ext cx="3927475" cy="4724400"/>
          </a:xfrm>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Bonus March</a:t>
            </a:r>
            <a:endParaRPr lang="en-US" dirty="0"/>
          </a:p>
        </p:txBody>
      </p:sp>
      <p:sp>
        <p:nvSpPr>
          <p:cNvPr id="3" name="Content Placeholder 2"/>
          <p:cNvSpPr>
            <a:spLocks noGrp="1"/>
          </p:cNvSpPr>
          <p:nvPr>
            <p:ph sz="half" idx="1"/>
          </p:nvPr>
        </p:nvSpPr>
        <p:spPr>
          <a:xfrm>
            <a:off x="457200" y="1735138"/>
            <a:ext cx="4876800" cy="4360862"/>
          </a:xfrm>
        </p:spPr>
        <p:txBody>
          <a:bodyPr>
            <a:normAutofit lnSpcReduction="10000"/>
          </a:bodyPr>
          <a:lstStyle/>
          <a:p>
            <a:pPr eaLnBrk="1" fontAlgn="auto" hangingPunct="1">
              <a:spcAft>
                <a:spcPts val="0"/>
              </a:spcAft>
              <a:buFont typeface="Wingdings 2"/>
              <a:buChar char=""/>
              <a:defRPr/>
            </a:pPr>
            <a:r>
              <a:rPr lang="en-US" dirty="0" smtClean="0"/>
              <a:t>May 1932 – 15,000 WWI Veterans set up camp near the nation’s capital</a:t>
            </a:r>
          </a:p>
          <a:p>
            <a:pPr eaLnBrk="1" fontAlgn="auto" hangingPunct="1">
              <a:spcAft>
                <a:spcPts val="0"/>
              </a:spcAft>
              <a:buFont typeface="Wingdings 2"/>
              <a:buChar char=""/>
              <a:defRPr/>
            </a:pPr>
            <a:r>
              <a:rPr lang="en-US" dirty="0" smtClean="0"/>
              <a:t>Trying to pressure the federal government to pay them a veteran’s bonus</a:t>
            </a:r>
          </a:p>
          <a:p>
            <a:pPr lvl="1" eaLnBrk="1" fontAlgn="auto" hangingPunct="1">
              <a:spcAft>
                <a:spcPts val="0"/>
              </a:spcAft>
              <a:buFont typeface="Wingdings 2"/>
              <a:buChar char=""/>
              <a:defRPr/>
            </a:pPr>
            <a:r>
              <a:rPr lang="en-US" dirty="0" smtClean="0"/>
              <a:t>Cash promised to them for their service in WWI</a:t>
            </a:r>
          </a:p>
          <a:p>
            <a:pPr lvl="1" eaLnBrk="1" fontAlgn="auto" hangingPunct="1">
              <a:spcAft>
                <a:spcPts val="0"/>
              </a:spcAft>
              <a:buFont typeface="Wingdings 2"/>
              <a:buChar char=""/>
              <a:defRPr/>
            </a:pPr>
            <a:r>
              <a:rPr lang="en-US" dirty="0" smtClean="0"/>
              <a:t>Money not supposed to be paid to them until 1945</a:t>
            </a:r>
          </a:p>
        </p:txBody>
      </p:sp>
      <p:sp>
        <p:nvSpPr>
          <p:cNvPr id="4" name="Content Placeholder 3"/>
          <p:cNvSpPr>
            <a:spLocks noGrp="1"/>
          </p:cNvSpPr>
          <p:nvPr>
            <p:ph sz="half" idx="2"/>
          </p:nvPr>
        </p:nvSpPr>
        <p:spPr>
          <a:xfrm>
            <a:off x="5334000" y="1735138"/>
            <a:ext cx="3505200" cy="4360862"/>
          </a:xfrm>
        </p:spPr>
        <p:txBody>
          <a:bodyPr>
            <a:normAutofit lnSpcReduction="10000"/>
          </a:bodyPr>
          <a:lstStyle/>
          <a:p>
            <a:pPr eaLnBrk="1" fontAlgn="auto" hangingPunct="1">
              <a:spcAft>
                <a:spcPts val="0"/>
              </a:spcAft>
              <a:buFont typeface="Wingdings 2"/>
              <a:buChar char=""/>
              <a:defRPr/>
            </a:pPr>
            <a:r>
              <a:rPr lang="en-US" dirty="0" smtClean="0"/>
              <a:t>Congress denied their demands</a:t>
            </a:r>
          </a:p>
          <a:p>
            <a:pPr eaLnBrk="1" fontAlgn="auto" hangingPunct="1">
              <a:spcAft>
                <a:spcPts val="0"/>
              </a:spcAft>
              <a:buFont typeface="Wingdings 2"/>
              <a:buChar char=""/>
              <a:defRPr/>
            </a:pPr>
            <a:r>
              <a:rPr lang="en-US" dirty="0" smtClean="0"/>
              <a:t>Many left, others remained leading to violence between police and Bonus Marchers</a:t>
            </a:r>
          </a:p>
          <a:p>
            <a:pPr eaLnBrk="1" fontAlgn="auto" hangingPunct="1">
              <a:spcAft>
                <a:spcPts val="0"/>
              </a:spcAft>
              <a:buFont typeface="Wingdings 2"/>
              <a:buChar char=""/>
              <a:defRPr/>
            </a:pPr>
            <a:r>
              <a:rPr lang="en-US" dirty="0" smtClean="0"/>
              <a:t>Camps were burned, two killed, hundreds injured</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eaLnBrk="1" fontAlgn="auto" hangingPunct="1">
              <a:spcAft>
                <a:spcPts val="0"/>
              </a:spcAft>
              <a:defRPr/>
            </a:pPr>
            <a:r>
              <a:rPr lang="en-US" dirty="0" smtClean="0"/>
              <a:t>Bonus March</a:t>
            </a:r>
            <a:endParaRPr lang="en-US" dirty="0"/>
          </a:p>
        </p:txBody>
      </p:sp>
      <p:pic>
        <p:nvPicPr>
          <p:cNvPr id="7" name="Content Placeholder 6" descr="1932-96.gif"/>
          <p:cNvPicPr>
            <a:picLocks noGrp="1" noChangeAspect="1"/>
          </p:cNvPicPr>
          <p:nvPr>
            <p:ph idx="1"/>
          </p:nvPr>
        </p:nvPicPr>
        <p:blipFill>
          <a:blip r:embed="rId2"/>
          <a:stretch>
            <a:fillRect/>
          </a:stretch>
        </p:blipFill>
        <p:spPr>
          <a:xfrm>
            <a:off x="1759198" y="1554163"/>
            <a:ext cx="5778004" cy="4525962"/>
          </a:xfrm>
          <a:effectLst>
            <a:softEdge rad="112500"/>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Bonus March</a:t>
            </a:r>
            <a:endParaRPr lang="en-US" dirty="0"/>
          </a:p>
        </p:txBody>
      </p:sp>
      <p:sp>
        <p:nvSpPr>
          <p:cNvPr id="24579" name="Content Placeholder 2"/>
          <p:cNvSpPr>
            <a:spLocks noGrp="1"/>
          </p:cNvSpPr>
          <p:nvPr>
            <p:ph idx="1"/>
          </p:nvPr>
        </p:nvSpPr>
        <p:spPr>
          <a:xfrm>
            <a:off x="304800" y="1554163"/>
            <a:ext cx="8686800" cy="4770437"/>
          </a:xfrm>
        </p:spPr>
        <p:txBody>
          <a:bodyPr/>
          <a:lstStyle/>
          <a:p>
            <a:pPr eaLnBrk="1" hangingPunct="1"/>
            <a:r>
              <a:rPr lang="en-US" smtClean="0"/>
              <a:t>Hoover’s opposition to the Bonus March worsened his reputation</a:t>
            </a:r>
          </a:p>
          <a:p>
            <a:pPr lvl="1" eaLnBrk="1" hangingPunct="1"/>
            <a:r>
              <a:rPr lang="en-US" smtClean="0"/>
              <a:t>Reason for his opposition was he wanted a balanced budget</a:t>
            </a:r>
          </a:p>
          <a:p>
            <a:pPr lvl="1" eaLnBrk="1" hangingPunct="1"/>
            <a:r>
              <a:rPr lang="en-US" smtClean="0"/>
              <a:t>Gov. didn’t have money to pay out the bonuses</a:t>
            </a:r>
          </a:p>
          <a:p>
            <a:pPr eaLnBrk="1" hangingPunct="1"/>
            <a:r>
              <a:rPr lang="en-US" smtClean="0"/>
              <a:t>To achieve a balanced budget, Hoover pushed for a large tax increase in 1932</a:t>
            </a:r>
          </a:p>
          <a:p>
            <a:pPr lvl="1" eaLnBrk="1" hangingPunct="1"/>
            <a:r>
              <a:rPr lang="en-US" smtClean="0"/>
              <a:t>Larger tax burden = highly unpopular when people are struggling</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The Election of 1932</a:t>
            </a:r>
            <a:endParaRPr lang="en-US" dirty="0"/>
          </a:p>
        </p:txBody>
      </p:sp>
      <p:sp>
        <p:nvSpPr>
          <p:cNvPr id="25603" name="Content Placeholder 2"/>
          <p:cNvSpPr>
            <a:spLocks noGrp="1"/>
          </p:cNvSpPr>
          <p:nvPr>
            <p:ph idx="1"/>
          </p:nvPr>
        </p:nvSpPr>
        <p:spPr>
          <a:xfrm>
            <a:off x="914400" y="1735138"/>
            <a:ext cx="7313613" cy="4741862"/>
          </a:xfrm>
        </p:spPr>
        <p:txBody>
          <a:bodyPr/>
          <a:lstStyle/>
          <a:p>
            <a:pPr eaLnBrk="1" hangingPunct="1"/>
            <a:r>
              <a:rPr lang="en-US" smtClean="0"/>
              <a:t>1930 – Democrats won majority in U.S. House of Representatives – nearly even in Senate</a:t>
            </a:r>
          </a:p>
          <a:p>
            <a:pPr eaLnBrk="1" hangingPunct="1"/>
            <a:r>
              <a:rPr lang="en-US" smtClean="0"/>
              <a:t>By 1932, Hoover’s ability to influence the public had disappeared – didn’t even campaign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Questions of the Day</a:t>
            </a:r>
            <a:endParaRPr lang="en-US" dirty="0"/>
          </a:p>
        </p:txBody>
      </p:sp>
      <p:sp>
        <p:nvSpPr>
          <p:cNvPr id="3" name="Content Placeholder 2"/>
          <p:cNvSpPr>
            <a:spLocks noGrp="1"/>
          </p:cNvSpPr>
          <p:nvPr>
            <p:ph idx="1"/>
          </p:nvPr>
        </p:nvSpPr>
        <p:spPr>
          <a:xfrm>
            <a:off x="304800" y="1735138"/>
            <a:ext cx="8610600" cy="4818062"/>
          </a:xfrm>
        </p:spPr>
        <p:txBody>
          <a:bodyPr>
            <a:normAutofit fontScale="77500" lnSpcReduction="20000"/>
          </a:bodyPr>
          <a:lstStyle/>
          <a:p>
            <a:pPr eaLnBrk="1" fontAlgn="auto" hangingPunct="1">
              <a:spcAft>
                <a:spcPts val="0"/>
              </a:spcAft>
              <a:buFont typeface="Arial"/>
              <a:buChar char="•"/>
              <a:defRPr/>
            </a:pPr>
            <a:r>
              <a:rPr lang="en-US" dirty="0" smtClean="0"/>
              <a:t>What are the two key features of President Hoover’s main beliefs about government?</a:t>
            </a:r>
          </a:p>
          <a:p>
            <a:pPr eaLnBrk="1" fontAlgn="auto" hangingPunct="1">
              <a:spcAft>
                <a:spcPts val="0"/>
              </a:spcAft>
              <a:buFont typeface="Arial"/>
              <a:buChar char="•"/>
              <a:defRPr/>
            </a:pPr>
            <a:r>
              <a:rPr lang="en-US" dirty="0" smtClean="0"/>
              <a:t>How was the associative state supposed to work?</a:t>
            </a:r>
          </a:p>
          <a:p>
            <a:pPr eaLnBrk="1" fontAlgn="auto" hangingPunct="1">
              <a:spcAft>
                <a:spcPts val="0"/>
              </a:spcAft>
              <a:buFont typeface="Arial"/>
              <a:buChar char="•"/>
              <a:defRPr/>
            </a:pPr>
            <a:r>
              <a:rPr lang="en-US" dirty="0" smtClean="0"/>
              <a:t>What do you think Hoover meant by “rugged individualism”?</a:t>
            </a:r>
          </a:p>
          <a:p>
            <a:pPr eaLnBrk="1" fontAlgn="auto" hangingPunct="1">
              <a:spcAft>
                <a:spcPts val="0"/>
              </a:spcAft>
              <a:buFont typeface="Arial"/>
              <a:buChar char="•"/>
              <a:defRPr/>
            </a:pPr>
            <a:r>
              <a:rPr lang="en-US" dirty="0" smtClean="0"/>
              <a:t>What actions did Hoover take in response to the Great Depression?</a:t>
            </a:r>
          </a:p>
          <a:p>
            <a:pPr eaLnBrk="1" fontAlgn="auto" hangingPunct="1">
              <a:spcAft>
                <a:spcPts val="0"/>
              </a:spcAft>
              <a:buFont typeface="Arial"/>
              <a:buChar char="•"/>
              <a:defRPr/>
            </a:pPr>
            <a:r>
              <a:rPr lang="en-US" dirty="0" smtClean="0"/>
              <a:t>How were cooperatives supposed to help farmers and why did they backfire in the face of economic disaster?</a:t>
            </a:r>
          </a:p>
          <a:p>
            <a:pPr eaLnBrk="1" fontAlgn="auto" hangingPunct="1">
              <a:spcAft>
                <a:spcPts val="0"/>
              </a:spcAft>
              <a:buFont typeface="Arial"/>
              <a:buChar char="•"/>
              <a:defRPr/>
            </a:pPr>
            <a:r>
              <a:rPr lang="en-US" dirty="0" smtClean="0"/>
              <a:t>Why did Hoover have a problem with credibility?</a:t>
            </a:r>
          </a:p>
          <a:p>
            <a:pPr eaLnBrk="1" fontAlgn="auto" hangingPunct="1">
              <a:spcAft>
                <a:spcPts val="0"/>
              </a:spcAft>
              <a:buFont typeface="Arial"/>
              <a:buChar char="•"/>
              <a:defRPr/>
            </a:pPr>
            <a:r>
              <a:rPr lang="en-US" dirty="0" smtClean="0"/>
              <a:t>Do you think that Hoover should have been more concerned about a balanced federal budget or about overspending and expanding government to help people?</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eaLnBrk="1" fontAlgn="auto" hangingPunct="1">
              <a:spcAft>
                <a:spcPts val="0"/>
              </a:spcAft>
              <a:defRPr/>
            </a:pPr>
            <a:r>
              <a:rPr lang="en-US" dirty="0" smtClean="0"/>
              <a:t>Herbert Hoover</a:t>
            </a:r>
            <a:endParaRPr lang="en-US" dirty="0"/>
          </a:p>
        </p:txBody>
      </p:sp>
      <p:sp>
        <p:nvSpPr>
          <p:cNvPr id="12291" name="Content Placeholder 4"/>
          <p:cNvSpPr>
            <a:spLocks noGrp="1"/>
          </p:cNvSpPr>
          <p:nvPr>
            <p:ph sz="half" idx="1"/>
          </p:nvPr>
        </p:nvSpPr>
        <p:spPr/>
        <p:txBody>
          <a:bodyPr/>
          <a:lstStyle/>
          <a:p>
            <a:pPr eaLnBrk="1" hangingPunct="1"/>
            <a:r>
              <a:rPr lang="en-US" smtClean="0"/>
              <a:t>Entered the presidency knowing how he wanted to run the country</a:t>
            </a:r>
          </a:p>
          <a:p>
            <a:pPr eaLnBrk="1" hangingPunct="1"/>
            <a:r>
              <a:rPr lang="en-US" smtClean="0"/>
              <a:t>His core beliefs guided his action when the crisis of the Great Depression hit</a:t>
            </a:r>
          </a:p>
        </p:txBody>
      </p:sp>
      <p:pic>
        <p:nvPicPr>
          <p:cNvPr id="7" name="Content Placeholder 6" descr="herbet_hoover_415w.jpg"/>
          <p:cNvPicPr>
            <a:picLocks noGrp="1" noChangeAspect="1"/>
          </p:cNvPicPr>
          <p:nvPr>
            <p:ph sz="half" idx="2"/>
          </p:nvPr>
        </p:nvPicPr>
        <p:blipFill>
          <a:blip r:embed="rId2"/>
          <a:stretch>
            <a:fillRect/>
          </a:stretch>
        </p:blipFill>
        <p:spPr>
          <a:xfrm>
            <a:off x="6201150" y="3343650"/>
            <a:ext cx="1237500" cy="1237500"/>
          </a:xfrm>
          <a:effectLst>
            <a:softEdge rad="112500"/>
          </a:effectLst>
        </p:spPr>
      </p:pic>
      <p:pic>
        <p:nvPicPr>
          <p:cNvPr id="12293" name="Picture 7" descr="untitled.bmp"/>
          <p:cNvPicPr>
            <a:picLocks noChangeAspect="1"/>
          </p:cNvPicPr>
          <p:nvPr/>
        </p:nvPicPr>
        <p:blipFill>
          <a:blip r:embed="rId3"/>
          <a:srcRect/>
          <a:stretch>
            <a:fillRect/>
          </a:stretch>
        </p:blipFill>
        <p:spPr bwMode="auto">
          <a:xfrm>
            <a:off x="4648200" y="1676400"/>
            <a:ext cx="4152900" cy="4495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“Rugged Individualism”</a:t>
            </a:r>
            <a:endParaRPr lang="en-US" dirty="0"/>
          </a:p>
        </p:txBody>
      </p:sp>
      <p:sp>
        <p:nvSpPr>
          <p:cNvPr id="3" name="Content Placeholder 2"/>
          <p:cNvSpPr>
            <a:spLocks noGrp="1"/>
          </p:cNvSpPr>
          <p:nvPr>
            <p:ph sz="half" idx="1"/>
          </p:nvPr>
        </p:nvSpPr>
        <p:spPr>
          <a:xfrm>
            <a:off x="533400" y="2590800"/>
            <a:ext cx="4953000" cy="3903663"/>
          </a:xfrm>
        </p:spPr>
        <p:txBody>
          <a:bodyPr>
            <a:normAutofit lnSpcReduction="10000"/>
          </a:bodyPr>
          <a:lstStyle/>
          <a:p>
            <a:pPr eaLnBrk="1" fontAlgn="auto" hangingPunct="1">
              <a:spcAft>
                <a:spcPts val="0"/>
              </a:spcAft>
              <a:buFont typeface="Wingdings 2"/>
              <a:buChar char=""/>
              <a:defRPr/>
            </a:pPr>
            <a:r>
              <a:rPr lang="en-US" dirty="0" smtClean="0"/>
              <a:t>Served under Harding and Coolidge</a:t>
            </a:r>
          </a:p>
          <a:p>
            <a:pPr eaLnBrk="1" fontAlgn="auto" hangingPunct="1">
              <a:spcAft>
                <a:spcPts val="0"/>
              </a:spcAft>
              <a:buFont typeface="Wingdings 2"/>
              <a:buChar char=""/>
              <a:defRPr/>
            </a:pPr>
            <a:r>
              <a:rPr lang="en-US" dirty="0" smtClean="0"/>
              <a:t>Shared their pro-business, limited government belief</a:t>
            </a:r>
          </a:p>
          <a:p>
            <a:pPr eaLnBrk="1" fontAlgn="auto" hangingPunct="1">
              <a:spcAft>
                <a:spcPts val="0"/>
              </a:spcAft>
              <a:buFont typeface="Wingdings 2"/>
              <a:buChar char=""/>
              <a:defRPr/>
            </a:pPr>
            <a:r>
              <a:rPr lang="en-US" dirty="0" smtClean="0"/>
              <a:t>Thought too much government threatened prosperity and American people’s belief in their own power and responsibility</a:t>
            </a:r>
          </a:p>
        </p:txBody>
      </p:sp>
      <p:sp>
        <p:nvSpPr>
          <p:cNvPr id="6" name="TextBox 5"/>
          <p:cNvSpPr txBox="1"/>
          <p:nvPr/>
        </p:nvSpPr>
        <p:spPr>
          <a:xfrm>
            <a:off x="1" y="1371600"/>
            <a:ext cx="9144000" cy="1077218"/>
          </a:xfrm>
          <a:prstGeom prst="rect">
            <a:avLst/>
          </a:prstGeom>
        </p:spPr>
        <p:style>
          <a:lnRef idx="1">
            <a:schemeClr val="accent1"/>
          </a:lnRef>
          <a:fillRef idx="3">
            <a:schemeClr val="accent1"/>
          </a:fillRef>
          <a:effectRef idx="2">
            <a:schemeClr val="accent1"/>
          </a:effectRef>
          <a:fontRef idx="minor">
            <a:schemeClr val="lt1"/>
          </a:fontRef>
        </p:style>
        <p:txBody>
          <a:bodyPr>
            <a:spAutoFit/>
          </a:bodyPr>
          <a:lstStyle/>
          <a:p>
            <a:pPr algn="ctr" fontAlgn="auto">
              <a:spcBef>
                <a:spcPts val="0"/>
              </a:spcBef>
              <a:spcAft>
                <a:spcPts val="0"/>
              </a:spcAft>
              <a:defRPr/>
            </a:pPr>
            <a:r>
              <a:rPr lang="en-US" sz="2400" dirty="0"/>
              <a:t>The philosophy that people can make it on their own and that government shouldn’t help</a:t>
            </a:r>
          </a:p>
          <a:p>
            <a:pPr fontAlgn="auto">
              <a:spcBef>
                <a:spcPts val="0"/>
              </a:spcBef>
              <a:spcAft>
                <a:spcPts val="0"/>
              </a:spcAft>
              <a:defRPr/>
            </a:pPr>
            <a:endParaRPr lang="en-US" sz="1600" dirty="0"/>
          </a:p>
        </p:txBody>
      </p:sp>
      <p:pic>
        <p:nvPicPr>
          <p:cNvPr id="13319" name="Content Placeholder 7" descr="untitled.bmp"/>
          <p:cNvPicPr>
            <a:picLocks noGrp="1" noChangeAspect="1"/>
          </p:cNvPicPr>
          <p:nvPr>
            <p:ph sz="half" idx="2"/>
          </p:nvPr>
        </p:nvPicPr>
        <p:blipFill>
          <a:blip r:embed="rId2"/>
          <a:srcRect/>
          <a:stretch>
            <a:fillRect/>
          </a:stretch>
        </p:blipFill>
        <p:spPr>
          <a:xfrm>
            <a:off x="5791200" y="2590800"/>
            <a:ext cx="2552700" cy="3863975"/>
          </a:xfrm>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The Associative State</a:t>
            </a:r>
            <a:endParaRPr lang="en-US" dirty="0"/>
          </a:p>
        </p:txBody>
      </p:sp>
      <p:sp>
        <p:nvSpPr>
          <p:cNvPr id="14339" name="Content Placeholder 2"/>
          <p:cNvSpPr>
            <a:spLocks noGrp="1"/>
          </p:cNvSpPr>
          <p:nvPr>
            <p:ph sz="half" idx="1"/>
          </p:nvPr>
        </p:nvSpPr>
        <p:spPr>
          <a:xfrm>
            <a:off x="533400" y="2590800"/>
            <a:ext cx="8077200" cy="3962400"/>
          </a:xfrm>
        </p:spPr>
        <p:txBody>
          <a:bodyPr/>
          <a:lstStyle/>
          <a:p>
            <a:pPr eaLnBrk="1" hangingPunct="1"/>
            <a:r>
              <a:rPr lang="en-US" smtClean="0"/>
              <a:t>Hoover believed businesses should form voluntary associations </a:t>
            </a:r>
          </a:p>
          <a:p>
            <a:pPr eaLnBrk="1" hangingPunct="1"/>
            <a:r>
              <a:rPr lang="en-US" smtClean="0"/>
              <a:t>Associations would then work w/ government experts to accomplish public initiatives</a:t>
            </a:r>
          </a:p>
          <a:p>
            <a:pPr eaLnBrk="1" hangingPunct="1"/>
            <a:r>
              <a:rPr lang="en-US" smtClean="0"/>
              <a:t>Hoover called meetings of business leaders and government experts to figure out how to achieve public goals</a:t>
            </a:r>
          </a:p>
        </p:txBody>
      </p:sp>
      <p:sp>
        <p:nvSpPr>
          <p:cNvPr id="5" name="TextBox 4"/>
          <p:cNvSpPr txBox="1"/>
          <p:nvPr/>
        </p:nvSpPr>
        <p:spPr>
          <a:xfrm>
            <a:off x="0" y="1371599"/>
            <a:ext cx="9144000" cy="838201"/>
          </a:xfrm>
          <a:prstGeom prst="rect">
            <a:avLst/>
          </a:prstGeom>
        </p:spPr>
        <p:style>
          <a:lnRef idx="1">
            <a:schemeClr val="accent4"/>
          </a:lnRef>
          <a:fillRef idx="3">
            <a:schemeClr val="accent4"/>
          </a:fillRef>
          <a:effectRef idx="2">
            <a:schemeClr val="accent4"/>
          </a:effectRef>
          <a:fontRef idx="minor">
            <a:schemeClr val="lt1"/>
          </a:fontRef>
        </p:style>
        <p:txBody>
          <a:bodyPr>
            <a:spAutoFit/>
          </a:bodyPr>
          <a:lstStyle/>
          <a:p>
            <a:pPr algn="ctr" fontAlgn="auto">
              <a:spcBef>
                <a:spcPts val="0"/>
              </a:spcBef>
              <a:spcAft>
                <a:spcPts val="0"/>
              </a:spcAft>
              <a:defRPr/>
            </a:pPr>
            <a:r>
              <a:rPr lang="en-US" sz="2400" dirty="0"/>
              <a:t>Voluntary partnership between business associations and government</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The Hoover Dam</a:t>
            </a:r>
            <a:endParaRPr lang="en-US" dirty="0"/>
          </a:p>
        </p:txBody>
      </p:sp>
      <p:sp>
        <p:nvSpPr>
          <p:cNvPr id="3" name="Content Placeholder 2"/>
          <p:cNvSpPr>
            <a:spLocks noGrp="1"/>
          </p:cNvSpPr>
          <p:nvPr>
            <p:ph sz="half" idx="1"/>
          </p:nvPr>
        </p:nvSpPr>
        <p:spPr>
          <a:xfrm>
            <a:off x="533400" y="1371600"/>
            <a:ext cx="4876800" cy="5181600"/>
          </a:xfrm>
        </p:spPr>
        <p:txBody>
          <a:bodyPr>
            <a:normAutofit fontScale="92500" lnSpcReduction="10000"/>
          </a:bodyPr>
          <a:lstStyle/>
          <a:p>
            <a:pPr eaLnBrk="1" fontAlgn="auto" hangingPunct="1">
              <a:spcAft>
                <a:spcPts val="0"/>
              </a:spcAft>
              <a:buFont typeface="Wingdings 2"/>
              <a:buChar char=""/>
              <a:defRPr/>
            </a:pPr>
            <a:r>
              <a:rPr lang="en-US" dirty="0" smtClean="0"/>
              <a:t>One main project of Hoover’s associative state was the construction of the Hoover Dam</a:t>
            </a:r>
          </a:p>
          <a:p>
            <a:pPr eaLnBrk="1" fontAlgn="auto" hangingPunct="1">
              <a:spcAft>
                <a:spcPts val="0"/>
              </a:spcAft>
              <a:buFont typeface="Wingdings 2"/>
              <a:buChar char=""/>
              <a:defRPr/>
            </a:pPr>
            <a:r>
              <a:rPr lang="en-US" dirty="0" smtClean="0"/>
              <a:t>Gov. funded the project and six companies worked together to design and build it</a:t>
            </a:r>
          </a:p>
          <a:p>
            <a:pPr eaLnBrk="1" fontAlgn="auto" hangingPunct="1">
              <a:spcAft>
                <a:spcPts val="0"/>
              </a:spcAft>
              <a:buFont typeface="Wingdings 2"/>
              <a:buChar char=""/>
              <a:defRPr/>
            </a:pPr>
            <a:r>
              <a:rPr lang="en-US" dirty="0" smtClean="0"/>
              <a:t>GOAL: harness Colorado river, provide electricity and water to 7 states</a:t>
            </a:r>
          </a:p>
          <a:p>
            <a:pPr eaLnBrk="1" fontAlgn="auto" hangingPunct="1">
              <a:spcAft>
                <a:spcPts val="0"/>
              </a:spcAft>
              <a:buFont typeface="Wingdings 2"/>
              <a:buChar char=""/>
              <a:defRPr/>
            </a:pPr>
            <a:r>
              <a:rPr lang="en-US" dirty="0" smtClean="0"/>
              <a:t>Dam showed success of partnerships between business and government</a:t>
            </a:r>
            <a:endParaRPr lang="en-US" dirty="0"/>
          </a:p>
        </p:txBody>
      </p:sp>
      <p:pic>
        <p:nvPicPr>
          <p:cNvPr id="15364" name="Content Placeholder 8" descr="untitled.bmp"/>
          <p:cNvPicPr>
            <a:picLocks noGrp="1" noChangeAspect="1"/>
          </p:cNvPicPr>
          <p:nvPr>
            <p:ph sz="half" idx="2"/>
          </p:nvPr>
        </p:nvPicPr>
        <p:blipFill>
          <a:blip r:embed="rId3"/>
          <a:srcRect/>
          <a:stretch>
            <a:fillRect/>
          </a:stretch>
        </p:blipFill>
        <p:spPr>
          <a:xfrm>
            <a:off x="5638800" y="1600200"/>
            <a:ext cx="3197225" cy="4724400"/>
          </a:xfr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50838"/>
            <a:ext cx="8839200" cy="868362"/>
          </a:xfrm>
        </p:spPr>
        <p:txBody>
          <a:bodyPr/>
          <a:lstStyle/>
          <a:p>
            <a:pPr eaLnBrk="1" fontAlgn="auto" hangingPunct="1">
              <a:spcAft>
                <a:spcPts val="0"/>
              </a:spcAft>
              <a:defRPr/>
            </a:pPr>
            <a:r>
              <a:rPr lang="en-US" dirty="0" smtClean="0"/>
              <a:t>Hoover’s Responds to the Depression</a:t>
            </a:r>
            <a:endParaRPr lang="en-US" dirty="0"/>
          </a:p>
        </p:txBody>
      </p:sp>
      <p:sp>
        <p:nvSpPr>
          <p:cNvPr id="3" name="Content Placeholder 2"/>
          <p:cNvSpPr>
            <a:spLocks noGrp="1"/>
          </p:cNvSpPr>
          <p:nvPr>
            <p:ph sz="half" idx="1"/>
          </p:nvPr>
        </p:nvSpPr>
        <p:spPr>
          <a:xfrm>
            <a:off x="304800" y="2725738"/>
            <a:ext cx="4175125" cy="3675062"/>
          </a:xfrm>
        </p:spPr>
        <p:txBody>
          <a:bodyPr>
            <a:normAutofit lnSpcReduction="10000"/>
          </a:bodyPr>
          <a:lstStyle/>
          <a:p>
            <a:pPr eaLnBrk="1" fontAlgn="auto" hangingPunct="1">
              <a:spcAft>
                <a:spcPts val="0"/>
              </a:spcAft>
              <a:buFont typeface="Wingdings 2"/>
              <a:buChar char=""/>
              <a:defRPr/>
            </a:pPr>
            <a:r>
              <a:rPr lang="en-US" dirty="0" smtClean="0"/>
              <a:t>Believed government should NOT provide direct aid to people</a:t>
            </a:r>
          </a:p>
          <a:p>
            <a:pPr eaLnBrk="1" fontAlgn="auto" hangingPunct="1">
              <a:spcAft>
                <a:spcPts val="0"/>
              </a:spcAft>
              <a:buFont typeface="Wingdings 2"/>
              <a:buChar char=""/>
              <a:defRPr/>
            </a:pPr>
            <a:r>
              <a:rPr lang="en-US" dirty="0" smtClean="0"/>
              <a:t>Wanted to help struggling farmers</a:t>
            </a:r>
          </a:p>
          <a:p>
            <a:pPr eaLnBrk="1" fontAlgn="auto" hangingPunct="1">
              <a:spcAft>
                <a:spcPts val="0"/>
              </a:spcAft>
              <a:buFont typeface="Wingdings 2"/>
              <a:buChar char=""/>
              <a:defRPr/>
            </a:pPr>
            <a:r>
              <a:rPr lang="en-US" dirty="0" smtClean="0"/>
              <a:t>Pushed for loans to create and strengthen farm </a:t>
            </a:r>
            <a:r>
              <a:rPr lang="en-US" b="1" dirty="0" smtClean="0">
                <a:solidFill>
                  <a:srgbClr val="4A0505"/>
                </a:solidFill>
              </a:rPr>
              <a:t>cooperatives</a:t>
            </a:r>
            <a:endParaRPr lang="en-US" b="1" dirty="0">
              <a:solidFill>
                <a:srgbClr val="4A0505"/>
              </a:solidFill>
            </a:endParaRPr>
          </a:p>
        </p:txBody>
      </p:sp>
      <p:sp>
        <p:nvSpPr>
          <p:cNvPr id="4" name="Content Placeholder 3"/>
          <p:cNvSpPr>
            <a:spLocks noGrp="1"/>
          </p:cNvSpPr>
          <p:nvPr>
            <p:ph sz="half" idx="2"/>
          </p:nvPr>
        </p:nvSpPr>
        <p:spPr>
          <a:xfrm>
            <a:off x="4419600" y="2725738"/>
            <a:ext cx="4495800" cy="3844925"/>
          </a:xfrm>
        </p:spPr>
        <p:txBody>
          <a:bodyPr>
            <a:normAutofit lnSpcReduction="10000"/>
          </a:bodyPr>
          <a:lstStyle/>
          <a:p>
            <a:pPr eaLnBrk="1" fontAlgn="auto" hangingPunct="1">
              <a:spcAft>
                <a:spcPts val="0"/>
              </a:spcAft>
              <a:buFont typeface="Wingdings 2"/>
              <a:buChar char=""/>
              <a:defRPr/>
            </a:pPr>
            <a:r>
              <a:rPr lang="en-US" dirty="0" smtClean="0"/>
              <a:t>Farmer cooperatives (large group of farmers) could buy materials (like seeds) at lower prices than individual farmers</a:t>
            </a:r>
          </a:p>
          <a:p>
            <a:pPr eaLnBrk="1" fontAlgn="auto" hangingPunct="1">
              <a:spcAft>
                <a:spcPts val="0"/>
              </a:spcAft>
              <a:buFont typeface="Wingdings 2"/>
              <a:buChar char=""/>
              <a:defRPr/>
            </a:pPr>
            <a:r>
              <a:rPr lang="en-US" dirty="0" smtClean="0"/>
              <a:t>Hoover thought this would help farmers market crops and prices might  rise</a:t>
            </a:r>
          </a:p>
          <a:p>
            <a:pPr lvl="1" eaLnBrk="1" fontAlgn="auto" hangingPunct="1">
              <a:spcAft>
                <a:spcPts val="0"/>
              </a:spcAft>
              <a:buFont typeface="Wingdings 2"/>
              <a:buChar char=""/>
              <a:defRPr/>
            </a:pPr>
            <a:r>
              <a:rPr lang="en-US" dirty="0" smtClean="0"/>
              <a:t>Increasing farmers income</a:t>
            </a:r>
          </a:p>
        </p:txBody>
      </p:sp>
      <p:sp>
        <p:nvSpPr>
          <p:cNvPr id="5" name="TextBox 4"/>
          <p:cNvSpPr txBox="1"/>
          <p:nvPr/>
        </p:nvSpPr>
        <p:spPr>
          <a:xfrm>
            <a:off x="0" y="1447800"/>
            <a:ext cx="9144000" cy="830997"/>
          </a:xfrm>
          <a:prstGeom prst="rect">
            <a:avLst/>
          </a:prstGeom>
        </p:spPr>
        <p:style>
          <a:lnRef idx="1">
            <a:schemeClr val="accent3"/>
          </a:lnRef>
          <a:fillRef idx="3">
            <a:schemeClr val="accent3"/>
          </a:fillRef>
          <a:effectRef idx="2">
            <a:schemeClr val="accent3"/>
          </a:effectRef>
          <a:fontRef idx="minor">
            <a:schemeClr val="lt1"/>
          </a:fontRef>
        </p:style>
        <p:txBody>
          <a:bodyPr>
            <a:spAutoFit/>
          </a:bodyPr>
          <a:lstStyle/>
          <a:p>
            <a:pPr algn="ctr" fontAlgn="auto">
              <a:spcBef>
                <a:spcPts val="0"/>
              </a:spcBef>
              <a:spcAft>
                <a:spcPts val="0"/>
              </a:spcAft>
              <a:defRPr/>
            </a:pPr>
            <a:r>
              <a:rPr lang="en-US" sz="2400" dirty="0"/>
              <a:t>Cooperative: an organization that is owned and controlled by its members, who work together for a common goal</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Direct Action</a:t>
            </a:r>
            <a:endParaRPr lang="en-US" dirty="0"/>
          </a:p>
        </p:txBody>
      </p:sp>
      <p:sp>
        <p:nvSpPr>
          <p:cNvPr id="3" name="Content Placeholder 2"/>
          <p:cNvSpPr>
            <a:spLocks noGrp="1"/>
          </p:cNvSpPr>
          <p:nvPr>
            <p:ph sz="half" idx="1"/>
          </p:nvPr>
        </p:nvSpPr>
        <p:spPr>
          <a:xfrm>
            <a:off x="457200" y="1735138"/>
            <a:ext cx="4267200" cy="4665662"/>
          </a:xfrm>
        </p:spPr>
        <p:txBody>
          <a:bodyPr>
            <a:normAutofit lnSpcReduction="10000"/>
          </a:bodyPr>
          <a:lstStyle/>
          <a:p>
            <a:pPr eaLnBrk="1" fontAlgn="auto" hangingPunct="1">
              <a:spcAft>
                <a:spcPts val="0"/>
              </a:spcAft>
              <a:buFont typeface="Wingdings 2"/>
              <a:buChar char=""/>
              <a:defRPr/>
            </a:pPr>
            <a:r>
              <a:rPr lang="en-US" dirty="0" smtClean="0"/>
              <a:t>Worsening economy led Hoover to alter his beliefs</a:t>
            </a:r>
          </a:p>
          <a:p>
            <a:pPr eaLnBrk="1" fontAlgn="auto" hangingPunct="1">
              <a:spcAft>
                <a:spcPts val="0"/>
              </a:spcAft>
              <a:buFont typeface="Wingdings 2"/>
              <a:buChar char=""/>
              <a:defRPr/>
            </a:pPr>
            <a:r>
              <a:rPr lang="en-US" dirty="0" smtClean="0"/>
              <a:t>1932 – Hoover urged Congress to create </a:t>
            </a:r>
            <a:r>
              <a:rPr lang="en-US" b="1" dirty="0" smtClean="0">
                <a:solidFill>
                  <a:srgbClr val="4A0505"/>
                </a:solidFill>
              </a:rPr>
              <a:t>Reconstruction Finance Corporation (RFC)</a:t>
            </a:r>
          </a:p>
          <a:p>
            <a:pPr lvl="1" eaLnBrk="1" fontAlgn="auto" hangingPunct="1">
              <a:spcAft>
                <a:spcPts val="0"/>
              </a:spcAft>
              <a:buClr>
                <a:schemeClr val="tx1"/>
              </a:buClr>
              <a:buFont typeface="Wingdings 2"/>
              <a:buChar char=""/>
              <a:defRPr/>
            </a:pPr>
            <a:r>
              <a:rPr lang="en-US" dirty="0" smtClean="0"/>
              <a:t>Gave $2 billion in direct government loans to failing banks, insurance companies, etc.</a:t>
            </a:r>
          </a:p>
        </p:txBody>
      </p:sp>
      <p:sp>
        <p:nvSpPr>
          <p:cNvPr id="4" name="Content Placeholder 3"/>
          <p:cNvSpPr>
            <a:spLocks noGrp="1"/>
          </p:cNvSpPr>
          <p:nvPr>
            <p:ph sz="half" idx="2"/>
          </p:nvPr>
        </p:nvSpPr>
        <p:spPr>
          <a:xfrm>
            <a:off x="5029200" y="1735138"/>
            <a:ext cx="3810000" cy="4665662"/>
          </a:xfrm>
        </p:spPr>
        <p:txBody>
          <a:bodyPr>
            <a:normAutofit lnSpcReduction="10000"/>
          </a:bodyPr>
          <a:lstStyle/>
          <a:p>
            <a:pPr eaLnBrk="1" fontAlgn="auto" hangingPunct="1">
              <a:spcAft>
                <a:spcPts val="0"/>
              </a:spcAft>
              <a:buFont typeface="Wingdings 2"/>
              <a:buChar char=""/>
              <a:defRPr/>
            </a:pPr>
            <a:r>
              <a:rPr lang="en-US" dirty="0" smtClean="0"/>
              <a:t>Also created Federal Home Loan Bank</a:t>
            </a:r>
          </a:p>
          <a:p>
            <a:pPr lvl="1" eaLnBrk="1" fontAlgn="auto" hangingPunct="1">
              <a:spcAft>
                <a:spcPts val="0"/>
              </a:spcAft>
              <a:buFont typeface="Wingdings 2"/>
              <a:buChar char=""/>
              <a:defRPr/>
            </a:pPr>
            <a:r>
              <a:rPr lang="en-US" dirty="0" smtClean="0"/>
              <a:t>Encouraged home building</a:t>
            </a:r>
          </a:p>
          <a:p>
            <a:pPr lvl="1" eaLnBrk="1" fontAlgn="auto" hangingPunct="1">
              <a:spcAft>
                <a:spcPts val="0"/>
              </a:spcAft>
              <a:buFont typeface="Wingdings 2"/>
              <a:buChar char=""/>
              <a:defRPr/>
            </a:pPr>
            <a:r>
              <a:rPr lang="en-US" dirty="0" smtClean="0"/>
              <a:t>Reduced number of home foreclosures</a:t>
            </a:r>
          </a:p>
          <a:p>
            <a:pPr eaLnBrk="1" fontAlgn="auto" hangingPunct="1">
              <a:spcAft>
                <a:spcPts val="0"/>
              </a:spcAft>
              <a:buFont typeface="Wingdings 2"/>
              <a:buChar char=""/>
              <a:defRPr/>
            </a:pPr>
            <a:r>
              <a:rPr lang="en-US" dirty="0" smtClean="0"/>
              <a:t>Huge increase in governments role</a:t>
            </a:r>
          </a:p>
          <a:p>
            <a:pPr eaLnBrk="1" fontAlgn="auto" hangingPunct="1">
              <a:spcAft>
                <a:spcPts val="0"/>
              </a:spcAft>
              <a:buFont typeface="Wingdings 2"/>
              <a:buChar char=""/>
              <a:defRPr/>
            </a:pPr>
            <a:r>
              <a:rPr lang="en-US" dirty="0" smtClean="0"/>
              <a:t>But the help came too late</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fontAlgn="auto" hangingPunct="1">
              <a:spcAft>
                <a:spcPts val="0"/>
              </a:spcAft>
              <a:defRPr/>
            </a:pPr>
            <a:r>
              <a:rPr lang="en-US" dirty="0" smtClean="0"/>
              <a:t>Smoot-Hawley Tariff Act</a:t>
            </a:r>
            <a:endParaRPr lang="en-US" dirty="0"/>
          </a:p>
        </p:txBody>
      </p:sp>
      <p:sp>
        <p:nvSpPr>
          <p:cNvPr id="18435" name="Content Placeholder 2"/>
          <p:cNvSpPr>
            <a:spLocks noGrp="1"/>
          </p:cNvSpPr>
          <p:nvPr>
            <p:ph sz="half" idx="1"/>
          </p:nvPr>
        </p:nvSpPr>
        <p:spPr>
          <a:xfrm>
            <a:off x="533400" y="1735138"/>
            <a:ext cx="8305800" cy="4741862"/>
          </a:xfrm>
        </p:spPr>
        <p:txBody>
          <a:bodyPr/>
          <a:lstStyle/>
          <a:p>
            <a:pPr eaLnBrk="1" hangingPunct="1"/>
            <a:r>
              <a:rPr lang="en-US" dirty="0" smtClean="0"/>
              <a:t>1930 – signed the Smoot-Hawley Tariff Act</a:t>
            </a:r>
          </a:p>
          <a:p>
            <a:pPr lvl="1" eaLnBrk="1" hangingPunct="1"/>
            <a:r>
              <a:rPr lang="en-US" dirty="0" smtClean="0"/>
              <a:t>Raised cost of imported goods</a:t>
            </a:r>
          </a:p>
          <a:p>
            <a:pPr lvl="1" eaLnBrk="1" hangingPunct="1"/>
            <a:r>
              <a:rPr lang="en-US" dirty="0" smtClean="0"/>
              <a:t>Hoped they would buy cheaper American goods</a:t>
            </a:r>
          </a:p>
          <a:p>
            <a:pPr eaLnBrk="1" hangingPunct="1"/>
            <a:r>
              <a:rPr lang="en-US" dirty="0" smtClean="0"/>
              <a:t>Europeans responded by placing tariffs on U.S. goods and trade plunged</a:t>
            </a:r>
          </a:p>
          <a:p>
            <a:pPr lvl="1" eaLnBrk="1" hangingPunct="1"/>
            <a:r>
              <a:rPr lang="en-US" dirty="0" smtClean="0"/>
              <a:t>Dropped ¾ between 1929 and 1934</a:t>
            </a:r>
          </a:p>
          <a:p>
            <a:pPr eaLnBrk="1" hangingPunct="1"/>
            <a:r>
              <a:rPr lang="en-US" dirty="0" smtClean="0"/>
              <a:t>TOTALLY BACKFIRED</a:t>
            </a:r>
          </a:p>
          <a:p>
            <a:pPr lvl="1" eaLnBrk="1" hangingPunct="1"/>
            <a:endParaRPr lang="en-US"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themeOverride>
</file>

<file path=docProps/app.xml><?xml version="1.0" encoding="utf-8"?>
<Properties xmlns="http://schemas.openxmlformats.org/officeDocument/2006/extended-properties" xmlns:vt="http://schemas.openxmlformats.org/officeDocument/2006/docPropsVTypes">
  <Template>Trek</Template>
  <TotalTime>323</TotalTime>
  <Words>916</Words>
  <Application>Microsoft Office PowerPoint</Application>
  <PresentationFormat>On-screen Show (4:3)</PresentationFormat>
  <Paragraphs>93</Paragraphs>
  <Slides>16</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Calibri</vt:lpstr>
      <vt:lpstr>Franklin Gothic Book</vt:lpstr>
      <vt:lpstr>Franklin Gothic Medium</vt:lpstr>
      <vt:lpstr>Wingdings 2</vt:lpstr>
      <vt:lpstr>Trek</vt:lpstr>
      <vt:lpstr>Hoover as President</vt:lpstr>
      <vt:lpstr>Questions of the Day</vt:lpstr>
      <vt:lpstr>Herbert Hoover</vt:lpstr>
      <vt:lpstr>“Rugged Individualism”</vt:lpstr>
      <vt:lpstr>The Associative State</vt:lpstr>
      <vt:lpstr>The Hoover Dam</vt:lpstr>
      <vt:lpstr>Hoover’s Responds to the Depression</vt:lpstr>
      <vt:lpstr>Direct Action</vt:lpstr>
      <vt:lpstr>Smoot-Hawley Tariff Act</vt:lpstr>
      <vt:lpstr>Smoot-Hawley Tariff</vt:lpstr>
      <vt:lpstr>Smoot-Hawley Tariff</vt:lpstr>
      <vt:lpstr>Hoover Under Attack</vt:lpstr>
      <vt:lpstr>Bonus March</vt:lpstr>
      <vt:lpstr>Bonus March</vt:lpstr>
      <vt:lpstr>Bonus March</vt:lpstr>
      <vt:lpstr>The Election of 1932</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Hoover as President</dc:title>
  <dc:creator>Cotton Blossom</dc:creator>
  <cp:lastModifiedBy>Alice Purcell</cp:lastModifiedBy>
  <cp:revision>6</cp:revision>
  <dcterms:modified xsi:type="dcterms:W3CDTF">2015-02-20T20:55:57Z</dcterms:modified>
</cp:coreProperties>
</file>